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01" r:id="rId2"/>
    <p:sldId id="257" r:id="rId3"/>
    <p:sldId id="259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300" r:id="rId15"/>
    <p:sldId id="297" r:id="rId16"/>
    <p:sldId id="298" r:id="rId17"/>
    <p:sldId id="299" r:id="rId18"/>
    <p:sldId id="314" r:id="rId19"/>
    <p:sldId id="303" r:id="rId20"/>
    <p:sldId id="260" r:id="rId21"/>
    <p:sldId id="261" r:id="rId22"/>
    <p:sldId id="262" r:id="rId23"/>
    <p:sldId id="304" r:id="rId24"/>
    <p:sldId id="313" r:id="rId25"/>
    <p:sldId id="265" r:id="rId26"/>
    <p:sldId id="315" r:id="rId27"/>
    <p:sldId id="273" r:id="rId28"/>
    <p:sldId id="274" r:id="rId29"/>
    <p:sldId id="275" r:id="rId30"/>
    <p:sldId id="316" r:id="rId31"/>
    <p:sldId id="276" r:id="rId32"/>
    <p:sldId id="317" r:id="rId33"/>
    <p:sldId id="277" r:id="rId34"/>
    <p:sldId id="278" r:id="rId35"/>
    <p:sldId id="279" r:id="rId36"/>
    <p:sldId id="282" r:id="rId37"/>
    <p:sldId id="283" r:id="rId38"/>
    <p:sldId id="284" r:id="rId39"/>
    <p:sldId id="271" r:id="rId40"/>
    <p:sldId id="305" r:id="rId41"/>
    <p:sldId id="306" r:id="rId42"/>
    <p:sldId id="307" r:id="rId43"/>
    <p:sldId id="308" r:id="rId44"/>
    <p:sldId id="309" r:id="rId45"/>
    <p:sldId id="310" r:id="rId46"/>
    <p:sldId id="311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196FD-4EE4-4A46-BBD5-DE11689B2E9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7B10E-3058-4F09-9EE4-D1A0F34B7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47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B10E-3058-4F09-9EE4-D1A0F34B79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2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B10E-3058-4F09-9EE4-D1A0F34B79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8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4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6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615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15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107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02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28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9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2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7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7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9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36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97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4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B978F-7525-4A91-830B-72A8B61BF27B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1BCC8A-5BDC-429A-9F4E-D1C229082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6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Изменения в экспериментальной части по физике в основной школе согласно ФГОС ООО второго поколения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65029" y="5172891"/>
            <a:ext cx="3230880" cy="1428205"/>
          </a:xfrm>
        </p:spPr>
        <p:txBody>
          <a:bodyPr>
            <a:normAutofit fontScale="92500"/>
          </a:bodyPr>
          <a:lstStyle/>
          <a:p>
            <a:r>
              <a:rPr lang="ru-RU" sz="1400" dirty="0" smtClean="0"/>
              <a:t>Презентацию подготовила:</a:t>
            </a:r>
          </a:p>
          <a:p>
            <a:r>
              <a:rPr lang="ru-RU" sz="1400" dirty="0" smtClean="0"/>
              <a:t> учитель физики МАОУ гимназии №16</a:t>
            </a:r>
          </a:p>
          <a:p>
            <a:r>
              <a:rPr lang="ru-RU" sz="1400" dirty="0" smtClean="0"/>
              <a:t> Уткина Ирина Викторовна </a:t>
            </a:r>
          </a:p>
          <a:p>
            <a:r>
              <a:rPr lang="ru-RU" sz="1400" dirty="0" smtClean="0"/>
              <a:t>(высшая квалификационная категория)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273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(8класс)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719" y="1930400"/>
            <a:ext cx="9649097" cy="49275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класс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8">
              <a:lnSpc>
                <a:spcPct val="107000"/>
              </a:lnSpc>
              <a:spcAft>
                <a:spcPts val="800"/>
              </a:spcAft>
            </a:pPr>
            <a:r>
              <a:rPr lang="ru-RU" sz="33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Глава 1. Тепловые явления </a:t>
            </a:r>
            <a:endParaRPr lang="ru-RU" sz="33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Аморфные тела, уравнение теплового баланса.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Лабораторные работы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Наблюдение явлений смачивания и капиллярных явлений.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Изменение давления газа при изменении объёма и нагревании или охлаждении.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Опыты по выращиванию кристаллов поваренной соли или сахара.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давления воздуха в баллоне шприца.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Проверка гипотезы линейной зависимости длины столбика жидкости в термометрической трубке от температуры.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удельной теплоты плавления льда.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6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(8класс)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37" y="1930400"/>
            <a:ext cx="9518469" cy="4927600"/>
          </a:xfrm>
        </p:spPr>
        <p:txBody>
          <a:bodyPr>
            <a:normAutofit/>
          </a:bodyPr>
          <a:lstStyle/>
          <a:p>
            <a:r>
              <a:rPr lang="ru-RU" b="1" dirty="0"/>
              <a:t>Глава 2. Электрические и магнитные явления</a:t>
            </a:r>
            <a:endParaRPr lang="ru-RU" dirty="0"/>
          </a:p>
          <a:p>
            <a:r>
              <a:rPr lang="ru-RU" dirty="0"/>
              <a:t>Напряжённость электрического поля. Принцип суперпозиции электрических полей</a:t>
            </a:r>
          </a:p>
          <a:p>
            <a:r>
              <a:rPr lang="ru-RU" dirty="0"/>
              <a:t>Опыты Фарадея. Явление электромагнитной индукции. Правило Ленца. Электрогенератор. Способы получения электрической энергии. Электростанции на возобновляемых источниках энергии.</a:t>
            </a:r>
          </a:p>
          <a:p>
            <a:r>
              <a:rPr lang="ru-RU" b="1" dirty="0"/>
              <a:t>Демонстрации:</a:t>
            </a:r>
            <a:r>
              <a:rPr lang="ru-RU" dirty="0"/>
              <a:t> Электростатическая индукция. Газовый разряд. Опыты Фарадея. Исследование явления электромагнитной индукции. Зависимость направления индукционного тока от условий его возникновения.</a:t>
            </a:r>
          </a:p>
          <a:p>
            <a:r>
              <a:rPr lang="ru-RU" dirty="0"/>
              <a:t>Опыты, демонстрирующие зависимость силы взаимодействия катушки с током и магнита от силы тока и направления тока в катушке.</a:t>
            </a:r>
          </a:p>
          <a:p>
            <a:r>
              <a:rPr lang="ru-RU" dirty="0"/>
              <a:t>Измерение КПД электродвигательной установки.</a:t>
            </a:r>
          </a:p>
          <a:p>
            <a:r>
              <a:rPr lang="ru-RU" dirty="0"/>
              <a:t>Опыты по исследованию явления электромагнитной индукции: исследование изменений значения и направления индукционного </a:t>
            </a:r>
            <a:r>
              <a:rPr lang="ru-RU" dirty="0" smtClean="0"/>
              <a:t>тока.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7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(9класс)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679" y="1767841"/>
            <a:ext cx="9640389" cy="5090160"/>
          </a:xfrm>
        </p:spPr>
        <p:txBody>
          <a:bodyPr>
            <a:normAutofit/>
          </a:bodyPr>
          <a:lstStyle/>
          <a:p>
            <a:r>
              <a:rPr lang="ru-RU" b="1" dirty="0"/>
              <a:t>9 класс</a:t>
            </a:r>
            <a:endParaRPr lang="ru-RU" dirty="0"/>
          </a:p>
          <a:p>
            <a:r>
              <a:rPr lang="ru-RU" b="1" dirty="0"/>
              <a:t>Глава 1. Механические явления</a:t>
            </a:r>
            <a:endParaRPr lang="ru-RU" dirty="0"/>
          </a:p>
          <a:p>
            <a:r>
              <a:rPr lang="ru-RU" dirty="0"/>
              <a:t>Лабораторные </a:t>
            </a:r>
            <a:r>
              <a:rPr lang="ru-RU" dirty="0" smtClean="0"/>
              <a:t>работы и опыты</a:t>
            </a:r>
            <a:endParaRPr lang="ru-RU" dirty="0"/>
          </a:p>
          <a:p>
            <a:r>
              <a:rPr lang="ru-RU" dirty="0"/>
              <a:t>Исследование признаков равноускоренного движения.</a:t>
            </a:r>
          </a:p>
          <a:p>
            <a:r>
              <a:rPr lang="ru-RU" dirty="0"/>
              <a:t>Наблюдение движения тела по окружности.</a:t>
            </a:r>
          </a:p>
          <a:p>
            <a:r>
              <a:rPr lang="ru-RU" dirty="0"/>
              <a:t>Наблюдение механических явлений, происходящих в системе отсчёта «Тележка» при её равномерном и ускоренном движении относительно кабинета физики. </a:t>
            </a:r>
          </a:p>
          <a:p>
            <a:r>
              <a:rPr lang="ru-RU" dirty="0"/>
              <a:t>Зависимость ускорения тела от массы тела и действующей на него силы. </a:t>
            </a:r>
          </a:p>
          <a:p>
            <a:r>
              <a:rPr lang="ru-RU" dirty="0"/>
              <a:t>Наблюдение равенства сил при взаимодействии тел. </a:t>
            </a:r>
          </a:p>
          <a:p>
            <a:r>
              <a:rPr lang="ru-RU" dirty="0"/>
              <a:t>Изменение веса тела при ускоренном движении. </a:t>
            </a:r>
          </a:p>
          <a:p>
            <a:r>
              <a:rPr lang="ru-RU" dirty="0"/>
              <a:t>Передача импульса при взаимодействии тел.</a:t>
            </a:r>
          </a:p>
          <a:p>
            <a:r>
              <a:rPr lang="ru-RU" dirty="0"/>
              <a:t>Сохранение импульса при неупругом </a:t>
            </a:r>
            <a:r>
              <a:rPr lang="ru-RU" dirty="0" smtClean="0"/>
              <a:t>взаимодействии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1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(9класс)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37" y="1741715"/>
            <a:ext cx="9553303" cy="5116286"/>
          </a:xfrm>
        </p:spPr>
        <p:txBody>
          <a:bodyPr>
            <a:normAutofit/>
          </a:bodyPr>
          <a:lstStyle/>
          <a:p>
            <a:r>
              <a:rPr lang="ru-RU" b="1" dirty="0"/>
              <a:t>9 класс</a:t>
            </a:r>
            <a:endParaRPr lang="ru-RU" dirty="0"/>
          </a:p>
          <a:p>
            <a:r>
              <a:rPr lang="ru-RU" b="1" dirty="0"/>
              <a:t>Глава 1. Механические явления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Сохранение импульса при абсолютно упругом взаимодействии.</a:t>
            </a:r>
          </a:p>
          <a:p>
            <a:r>
              <a:rPr lang="ru-RU" dirty="0"/>
              <a:t>Сохранение механической энергии при свободном падении. </a:t>
            </a:r>
          </a:p>
          <a:p>
            <a:r>
              <a:rPr lang="ru-RU" dirty="0"/>
              <a:t>Сохранение механической энергии при движении тела под действием пружины.</a:t>
            </a:r>
          </a:p>
          <a:p>
            <a:r>
              <a:rPr lang="ru-RU" dirty="0" smtClean="0"/>
              <a:t>Конструирование </a:t>
            </a:r>
            <a:r>
              <a:rPr lang="ru-RU" dirty="0"/>
              <a:t>тракта для разгона и дальнейшего равномерного движения шарика или тележки.</a:t>
            </a:r>
          </a:p>
          <a:p>
            <a:r>
              <a:rPr lang="ru-RU" dirty="0"/>
              <a:t>Определение средней скорости скольжения бруска или движения шарика по наклонной плоскости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(9класс)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719" y="1793967"/>
            <a:ext cx="9622971" cy="506403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9 класс</a:t>
            </a:r>
            <a:endParaRPr lang="ru-RU" dirty="0" smtClean="0"/>
          </a:p>
          <a:p>
            <a:r>
              <a:rPr lang="ru-RU" b="1" dirty="0" smtClean="0"/>
              <a:t>Глава 1. Механические явления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Исследование зависимости пути от времени при равноускоренном движении без начальной скорости. </a:t>
            </a:r>
          </a:p>
          <a:p>
            <a:r>
              <a:rPr lang="ru-RU" dirty="0" smtClean="0"/>
              <a:t>Проверка гипотезы: если при равноускоренном движении без начальной скорости пути относятся как ряд нечётных чисел, то соответствующие промежутки времени одинаковы.</a:t>
            </a:r>
          </a:p>
          <a:p>
            <a:r>
              <a:rPr lang="ru-RU" dirty="0" smtClean="0"/>
              <a:t>Исследование зависимости силы трения скольжения от силы нормального давления.</a:t>
            </a:r>
          </a:p>
          <a:p>
            <a:r>
              <a:rPr lang="ru-RU" dirty="0" smtClean="0"/>
              <a:t>Определение коэффициента трения скольжения. </a:t>
            </a:r>
          </a:p>
          <a:p>
            <a:r>
              <a:rPr lang="ru-RU" dirty="0" smtClean="0"/>
              <a:t>Определение жёсткости пружины. Определение работы силы трения при равномерном движении тела по горизонтальной поверхности. Определение работы силы упругости при подъёме груза с использованием неподвижного и подвижного блоков.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7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(9класс)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845" y="1759131"/>
            <a:ext cx="9683931" cy="5098869"/>
          </a:xfrm>
        </p:spPr>
        <p:txBody>
          <a:bodyPr>
            <a:normAutofit/>
          </a:bodyPr>
          <a:lstStyle/>
          <a:p>
            <a:r>
              <a:rPr lang="ru-RU" b="1" dirty="0"/>
              <a:t>Глава 2. Механические колебания и волны.</a:t>
            </a:r>
            <a:endParaRPr lang="ru-RU" dirty="0"/>
          </a:p>
          <a:p>
            <a:r>
              <a:rPr lang="ru-RU" dirty="0"/>
              <a:t>Наблюдение зависимости высоты звука от частоты</a:t>
            </a:r>
          </a:p>
          <a:p>
            <a:r>
              <a:rPr lang="ru-RU" dirty="0"/>
              <a:t>Определение частоты и периода колебаний пружинного маятника.</a:t>
            </a:r>
          </a:p>
          <a:p>
            <a:r>
              <a:rPr lang="ru-RU" dirty="0"/>
              <a:t>Исследование зависимости периода колебаний пружинного маятника от массы груза</a:t>
            </a:r>
          </a:p>
          <a:p>
            <a:r>
              <a:rPr lang="ru-RU" dirty="0"/>
              <a:t>Проверка независимости периода колебаний груза, подвешенного к нити, от массы груза. Опыты, демонстрирующие зависимость периода колебаний пружинного маятника от массы груза и жёсткости пружины.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5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(9класс)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11" y="1820091"/>
            <a:ext cx="9675223" cy="5037909"/>
          </a:xfrm>
        </p:spPr>
        <p:txBody>
          <a:bodyPr>
            <a:normAutofit/>
          </a:bodyPr>
          <a:lstStyle/>
          <a:p>
            <a:r>
              <a:rPr lang="ru-RU" b="1" dirty="0"/>
              <a:t>Глава 3. Электромагнитное поле и электромагнитные волны.</a:t>
            </a:r>
            <a:endParaRPr lang="ru-RU" dirty="0"/>
          </a:p>
          <a:p>
            <a:r>
              <a:rPr lang="ru-RU" dirty="0"/>
              <a:t>Изучение свойств электромагнитных волн с помощью мобильного телефона</a:t>
            </a:r>
          </a:p>
          <a:p>
            <a:r>
              <a:rPr lang="ru-RU" b="1" dirty="0"/>
              <a:t>Глава 4. Световые явления.</a:t>
            </a:r>
            <a:endParaRPr lang="ru-RU" dirty="0"/>
          </a:p>
          <a:p>
            <a:r>
              <a:rPr lang="ru-RU" dirty="0"/>
              <a:t>Лабораторные работы</a:t>
            </a:r>
          </a:p>
          <a:p>
            <a:r>
              <a:rPr lang="ru-RU" dirty="0"/>
              <a:t>Исследование зависимости угла отражения светового луча от угла падения.</a:t>
            </a:r>
          </a:p>
          <a:p>
            <a:r>
              <a:rPr lang="ru-RU" dirty="0"/>
              <a:t>Изучение характеристик изображения предмета в плоском зеркале. </a:t>
            </a:r>
          </a:p>
          <a:p>
            <a:r>
              <a:rPr lang="ru-RU" dirty="0"/>
              <a:t>Исследование зависимости угла преломления светового луча от угла падения на границе «воздух—стекло».</a:t>
            </a:r>
          </a:p>
          <a:p>
            <a:r>
              <a:rPr lang="ru-RU" dirty="0"/>
              <a:t>Определение фокусного расстояния и оптической силы собирающей линзы</a:t>
            </a:r>
          </a:p>
          <a:p>
            <a:r>
              <a:rPr lang="ru-RU" dirty="0"/>
              <a:t>Опыты по разложению белого света в спектр. Опыты по восприятию цвета предметов при их наблюдении через цветовые фильтры.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2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(9класс)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1837509"/>
            <a:ext cx="9675222" cy="5020491"/>
          </a:xfrm>
        </p:spPr>
        <p:txBody>
          <a:bodyPr/>
          <a:lstStyle/>
          <a:p>
            <a:r>
              <a:rPr lang="ru-RU" b="1" dirty="0"/>
              <a:t>Глава 5. Квантовые явления.</a:t>
            </a:r>
            <a:endParaRPr lang="ru-RU" dirty="0"/>
          </a:p>
          <a:p>
            <a:r>
              <a:rPr lang="ru-RU" dirty="0" smtClean="0"/>
              <a:t>Регистрация </a:t>
            </a:r>
            <a:r>
              <a:rPr lang="ru-RU" dirty="0"/>
              <a:t>излучения природных минералов и продуктов.</a:t>
            </a:r>
          </a:p>
          <a:p>
            <a:r>
              <a:rPr lang="ru-RU" dirty="0"/>
              <a:t>Исследование треков: измерение энергии частицы по тормозному пути (по фотографиям).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5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Виртуальные лабораторные работы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06" y="1930400"/>
            <a:ext cx="950976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6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Виртуальные лабораторные работы </a:t>
            </a:r>
            <a:r>
              <a:rPr lang="ru-RU" sz="2000" dirty="0" smtClean="0">
                <a:solidFill>
                  <a:srgbClr val="FF0000"/>
                </a:solidFill>
              </a:rPr>
              <a:t>(</a:t>
            </a:r>
            <a:r>
              <a:rPr lang="ru-RU" sz="2200" dirty="0" smtClean="0">
                <a:solidFill>
                  <a:srgbClr val="FF0000"/>
                </a:solidFill>
              </a:rPr>
              <a:t>зайти по вкладке «Апробация примерных рабочих программ</a:t>
            </a:r>
            <a:r>
              <a:rPr lang="ru-RU" sz="2200" dirty="0" smtClean="0">
                <a:solidFill>
                  <a:srgbClr val="FF0000"/>
                </a:solidFill>
              </a:rPr>
              <a:t>» для просмотра семинара)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79" y="1672908"/>
            <a:ext cx="9387841" cy="51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Сайт «Единое содержание общего образования»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1742576"/>
            <a:ext cx="9509760" cy="511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Виртуальные </a:t>
            </a:r>
            <a:r>
              <a:rPr lang="ru-RU" dirty="0" smtClean="0">
                <a:solidFill>
                  <a:srgbClr val="FF0000"/>
                </a:solidFill>
              </a:rPr>
              <a:t>лабораторные работы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135" y="1428206"/>
            <a:ext cx="9356259" cy="531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Виртуальные лабораторные работы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8" y="1323704"/>
            <a:ext cx="9387841" cy="55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Виртуальные лабораторные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1210491"/>
            <a:ext cx="9196252" cy="56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 действий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62" y="1132114"/>
            <a:ext cx="9292047" cy="57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рекомендации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46" y="1930400"/>
            <a:ext cx="8461752" cy="50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Видеоинструкция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47" y="1280160"/>
            <a:ext cx="933558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Мотивирующее видео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79" y="1930400"/>
            <a:ext cx="9213669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85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Теоретический материал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3" y="1227909"/>
            <a:ext cx="9239795" cy="56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Исследовательская задача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" y="1271451"/>
            <a:ext cx="9361714" cy="55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рекомендации для учителя (по данной работе)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1689463"/>
            <a:ext cx="9448800" cy="51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Сайт «Единое содержание общего образования»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349" y="1825624"/>
            <a:ext cx="9353005" cy="5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оборудования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54" y="1930400"/>
            <a:ext cx="8812621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5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виртуальный опыт по данной теме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88" y="1689463"/>
            <a:ext cx="9457509" cy="51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лабораторного оборудования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" y="1930400"/>
            <a:ext cx="957072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Дневник наблюдения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6" y="1114697"/>
            <a:ext cx="9152708" cy="574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Контрольные задания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9" y="1270000"/>
            <a:ext cx="93878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" y="1236617"/>
            <a:ext cx="9283337" cy="56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 по теме «Тепловые явления»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1724298"/>
            <a:ext cx="9457510" cy="51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лабораторного оборудования завершена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54" y="1930400"/>
            <a:ext cx="9588137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Демонстрация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1236617"/>
            <a:ext cx="9370423" cy="56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Заполнение табличных данных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64" y="1280160"/>
            <a:ext cx="93268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Сайт «Единое содержание общего образования»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1825625"/>
            <a:ext cx="948363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Построение графика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89" y="1245326"/>
            <a:ext cx="9335588" cy="561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дневником наблюдения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1" y="1323703"/>
            <a:ext cx="9335587" cy="55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Контрольные вопросы в формате </a:t>
            </a:r>
            <a:r>
              <a:rPr lang="ru-RU" dirty="0" err="1" smtClean="0"/>
              <a:t>квиза</a:t>
            </a:r>
            <a:r>
              <a:rPr lang="ru-RU" dirty="0" smtClean="0"/>
              <a:t> «Своя игра»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46" y="1733006"/>
            <a:ext cx="9483634" cy="5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вопросов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28" y="1219200"/>
            <a:ext cx="926592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Набранное количество баллов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47" y="1323703"/>
            <a:ext cx="9387840" cy="55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дневником наблюдения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1" y="1341120"/>
            <a:ext cx="9335588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Мои координаты:</a:t>
            </a:r>
          </a:p>
          <a:p>
            <a:r>
              <a:rPr lang="ru-RU" sz="3200" dirty="0" smtClean="0"/>
              <a:t>Телефон: 8-950-486-42-36</a:t>
            </a:r>
          </a:p>
          <a:p>
            <a:r>
              <a:rPr lang="ru-RU" sz="3200" dirty="0" smtClean="0"/>
              <a:t>Адрес электронной почты: </a:t>
            </a:r>
            <a:r>
              <a:rPr lang="en-US" sz="3200" dirty="0" smtClean="0"/>
              <a:t>ira.utkina.15@mail.ru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96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Сайт «Единое содержание общего образования»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4" y="1690688"/>
            <a:ext cx="9413967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Сайт «Единое содержание общего образования»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9" y="1715589"/>
            <a:ext cx="9483634" cy="514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Изменения в экспериментальной части (7класс)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11" y="1828801"/>
            <a:ext cx="9596846" cy="50292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класс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Лабораторные работы и опыты. Возможность проведения фронтальных работ и демонстрации по решению учителя.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Введение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опыты: Измерение расстояний. Проведение исследования по проверке гипотезы: дальность полёта шарика, пущенного горизонтально, тем больше, чем больше высота пуска.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Измерение температуры при помощи жидкостного термометра и датчика температуры.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(Появление работы с возможностью выдвижения гипотезы имеет большое практическое значение, появление работы с датчиком, что отвечает современным технологиям)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9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(7класс)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29" y="1930400"/>
            <a:ext cx="9526550" cy="4840514"/>
          </a:xfrm>
        </p:spPr>
        <p:txBody>
          <a:bodyPr/>
          <a:lstStyle/>
          <a:p>
            <a:r>
              <a:rPr lang="ru-RU" b="1" dirty="0"/>
              <a:t>Глава 1.</a:t>
            </a:r>
            <a:r>
              <a:rPr lang="ru-RU" dirty="0"/>
              <a:t> </a:t>
            </a:r>
            <a:r>
              <a:rPr lang="ru-RU" b="1" dirty="0"/>
              <a:t>Первоначальные сведения о строении вещества</a:t>
            </a:r>
            <a:r>
              <a:rPr lang="ru-RU" dirty="0"/>
              <a:t>.</a:t>
            </a:r>
          </a:p>
          <a:p>
            <a:r>
              <a:rPr lang="ru-RU" dirty="0"/>
              <a:t>Опыты по наблюдению теплового расширения газов. (Ранее демонстрация была в 10 классе)</a:t>
            </a:r>
          </a:p>
          <a:p>
            <a:r>
              <a:rPr lang="ru-RU" b="1" dirty="0"/>
              <a:t>Глава 2. Взаимодействие тел</a:t>
            </a:r>
            <a:r>
              <a:rPr lang="ru-RU" dirty="0"/>
              <a:t>.</a:t>
            </a:r>
          </a:p>
          <a:p>
            <a:r>
              <a:rPr lang="ru-RU" dirty="0"/>
              <a:t>Определение скорости равномерного движения (шарика в жидкости, модели электрического автомобиля и т. п.). </a:t>
            </a:r>
          </a:p>
          <a:p>
            <a:r>
              <a:rPr lang="ru-RU" dirty="0"/>
              <a:t>Определение средней скорости скольжения бруска или шарика по наклонной плоскости.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7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Изменения в экспериментальной части (7класс)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553" y="1846217"/>
            <a:ext cx="9675223" cy="5011784"/>
          </a:xfrm>
        </p:spPr>
        <p:txBody>
          <a:bodyPr>
            <a:normAutofit/>
          </a:bodyPr>
          <a:lstStyle/>
          <a:p>
            <a:r>
              <a:rPr lang="ru-RU" b="1" dirty="0"/>
              <a:t>Глава 3. Давление твердых тел, жидкостей и газов.</a:t>
            </a:r>
            <a:endParaRPr lang="ru-RU" dirty="0"/>
          </a:p>
          <a:p>
            <a:r>
              <a:rPr lang="ru-RU" dirty="0"/>
              <a:t> Проверка независимости выталкивающей силы, действующей на тело в жидкости, от массы тела.</a:t>
            </a:r>
          </a:p>
          <a:p>
            <a:r>
              <a:rPr lang="ru-RU" dirty="0"/>
              <a:t>Конструирование ареометра или конструирование лодки и определение её грузоподъёмности. </a:t>
            </a:r>
          </a:p>
          <a:p>
            <a:r>
              <a:rPr lang="ru-RU" b="1" dirty="0"/>
              <a:t>Глава 4. Работа и мощность. Энергия.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Экспериментальное </a:t>
            </a:r>
            <a:r>
              <a:rPr lang="ru-RU" dirty="0"/>
              <a:t>доказательство равенства работ </a:t>
            </a:r>
            <a:r>
              <a:rPr lang="ru-RU" dirty="0" smtClean="0"/>
              <a:t>при применении </a:t>
            </a:r>
            <a:r>
              <a:rPr lang="ru-RU" dirty="0"/>
              <a:t>простых механизмов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Экспериментальное определение изменения </a:t>
            </a:r>
            <a:r>
              <a:rPr lang="ru-RU" dirty="0" smtClean="0"/>
              <a:t>кинетической и </a:t>
            </a:r>
            <a:r>
              <a:rPr lang="ru-RU" dirty="0"/>
              <a:t>потенциальной энергии тела при его скатывании по наклонной плоскости.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2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363</TotalTime>
  <Words>974</Words>
  <Application>Microsoft Office PowerPoint</Application>
  <PresentationFormat>Широкоэкранный</PresentationFormat>
  <Paragraphs>133</Paragraphs>
  <Slides>46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Times New Roman</vt:lpstr>
      <vt:lpstr>Trebuchet MS</vt:lpstr>
      <vt:lpstr>Wingdings 3</vt:lpstr>
      <vt:lpstr>Грань</vt:lpstr>
      <vt:lpstr>Изменения в экспериментальной части по физике в основной школе согласно ФГОС ООО второго поколения</vt:lpstr>
      <vt:lpstr>Сайт «Единое содержание общего образования»</vt:lpstr>
      <vt:lpstr>Сайт «Единое содержание общего образования»</vt:lpstr>
      <vt:lpstr>Сайт «Единое содержание общего образования»</vt:lpstr>
      <vt:lpstr>Сайт «Единое содержание общего образования»</vt:lpstr>
      <vt:lpstr>Сайт «Единое содержание общего образования»</vt:lpstr>
      <vt:lpstr>Изменения в экспериментальной части (7класс)</vt:lpstr>
      <vt:lpstr>Изменения в экспериментальной части (7класс)</vt:lpstr>
      <vt:lpstr>Изменения в экспериментальной части (7класс)</vt:lpstr>
      <vt:lpstr>Изменения в экспериментальной части (8класс)</vt:lpstr>
      <vt:lpstr>Изменения в экспериментальной части (8класс)</vt:lpstr>
      <vt:lpstr>Изменения в экспериментальной части (9класс)</vt:lpstr>
      <vt:lpstr>Изменения в экспериментальной части (9класс)</vt:lpstr>
      <vt:lpstr>Изменения в экспериментальной части (9класс)</vt:lpstr>
      <vt:lpstr>Изменения в экспериментальной части (9класс)</vt:lpstr>
      <vt:lpstr>Изменения в экспериментальной части (9класс)</vt:lpstr>
      <vt:lpstr>Изменения в экспериментальной части (9класс)</vt:lpstr>
      <vt:lpstr>Виртуальные лабораторные работы</vt:lpstr>
      <vt:lpstr>Виртуальные лабораторные работы (зайти по вкладке «Апробация примерных рабочих программ» для просмотра семинара)</vt:lpstr>
      <vt:lpstr>Виртуальные лабораторные работы</vt:lpstr>
      <vt:lpstr>Виртуальные лабораторные работы</vt:lpstr>
      <vt:lpstr>Виртуальные лабораторные работы</vt:lpstr>
      <vt:lpstr>Алгоритм действий</vt:lpstr>
      <vt:lpstr>Методические рекомендации</vt:lpstr>
      <vt:lpstr>Видеоинструкция</vt:lpstr>
      <vt:lpstr>Мотивирующее видео</vt:lpstr>
      <vt:lpstr>Теоретический материал</vt:lpstr>
      <vt:lpstr>Исследовательская задача</vt:lpstr>
      <vt:lpstr>Методические рекомендации для учителя (по данной работе)</vt:lpstr>
      <vt:lpstr>Подготовка оборудования</vt:lpstr>
      <vt:lpstr>Первый виртуальный опыт по данной теме</vt:lpstr>
      <vt:lpstr>Установка лабораторного оборудования</vt:lpstr>
      <vt:lpstr>Дневник наблюдения</vt:lpstr>
      <vt:lpstr>Контрольные задания</vt:lpstr>
      <vt:lpstr>Список литературы</vt:lpstr>
      <vt:lpstr>Эксперимент по теме «Тепловые явления»</vt:lpstr>
      <vt:lpstr>Установка лабораторного оборудования завершена</vt:lpstr>
      <vt:lpstr>Демонстрация</vt:lpstr>
      <vt:lpstr>Заполнение табличных данных</vt:lpstr>
      <vt:lpstr>Построение графика</vt:lpstr>
      <vt:lpstr>Работа с дневником наблюдения</vt:lpstr>
      <vt:lpstr>Контрольные вопросы в формате квиза «Своя игра»</vt:lpstr>
      <vt:lpstr>Пример вопросов</vt:lpstr>
      <vt:lpstr>Набранное количество баллов</vt:lpstr>
      <vt:lpstr>Работа с дневником наблюдения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2022-03-23T07:20:18Z</dcterms:created>
  <dcterms:modified xsi:type="dcterms:W3CDTF">2022-03-24T10:42:45Z</dcterms:modified>
</cp:coreProperties>
</file>